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7" r:id="rId4"/>
    <p:sldId id="274" r:id="rId5"/>
    <p:sldId id="267" r:id="rId6"/>
    <p:sldId id="278" r:id="rId7"/>
    <p:sldId id="275" r:id="rId8"/>
    <p:sldId id="270" r:id="rId9"/>
    <p:sldId id="269" r:id="rId10"/>
    <p:sldId id="256" r:id="rId11"/>
    <p:sldId id="265" r:id="rId12"/>
    <p:sldId id="271" r:id="rId13"/>
    <p:sldId id="283" r:id="rId14"/>
    <p:sldId id="289" r:id="rId15"/>
    <p:sldId id="291" r:id="rId16"/>
    <p:sldId id="292" r:id="rId17"/>
    <p:sldId id="293" r:id="rId18"/>
    <p:sldId id="268" r:id="rId19"/>
    <p:sldId id="281" r:id="rId20"/>
    <p:sldId id="280" r:id="rId21"/>
    <p:sldId id="279" r:id="rId22"/>
    <p:sldId id="282" r:id="rId23"/>
    <p:sldId id="290" r:id="rId24"/>
    <p:sldId id="276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91" autoAdjust="0"/>
    <p:restoredTop sz="94660"/>
  </p:normalViewPr>
  <p:slideViewPr>
    <p:cSldViewPr snapToGrid="0">
      <p:cViewPr>
        <p:scale>
          <a:sx n="46" d="100"/>
          <a:sy n="46" d="100"/>
        </p:scale>
        <p:origin x="1854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3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0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0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5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7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8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FEC9-FBE0-4342-A732-7ABAAE85140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315A-8B69-429B-A25B-94A7DF2F1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7;&#1079;&#1086;&#1085;&#1099;-&#1075;&#1086;&#1076;&#1072;.&#1088;&#1092;/sites/default/files/images/okruzhayushhij_mir/South_Korea_narod_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0;&#1078;&#1085;&#1072;&#1103;%20&#1050;&#1086;&#1088;&#1077;&#1103;\&#1041;&#1077;&#1088;&#1091;\&#1054;&#1090;&#1088;&#1099;&#1074;&#1086;&#1082;%20&#1080;&#1079;%20&#1092;&#1080;&#1083;&#1100;&#1084;&#1072;%20&#1070;&#1078;&#1085;&#1072;&#1103;%20&#1050;&#1086;&#1088;&#1077;&#1103;%20-%20&#1089;&#1090;&#1088;&#1072;&#1085;&#1072;%20&#1079;&#1072;&#1074;&#1090;&#1088;&#1072;&#1096;&#1085;&#1077;&#1075;&#1086;%20&#1076;&#1085;&#1103;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0;&#1078;&#1085;&#1072;&#1103;%20&#1050;&#1086;&#1088;&#1077;&#1103;\&#1041;&#1077;&#1088;&#1091;\&#1054;&#1090;&#1088;&#1099;&#1074;&#1086;&#1082;%20&#1080;&#1079;%20&#1092;&#1080;&#1083;&#1100;&#1084;&#1072;%20&#1070;&#1078;&#1085;&#1072;&#1103;%20&#1050;&#1086;&#1088;&#1077;&#1103;.%20&#1048;&#1085;&#1090;&#1077;&#1088;&#1077;&#1089;&#1085;&#1099;&#1077;%20&#1092;&#1072;&#1082;&#1090;&#1099;%20&#1086;%20&#1050;&#1086;&#1088;&#1077;&#1077;.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0;&#1078;&#1085;&#1072;&#1103;%20&#1050;&#1086;&#1088;&#1077;&#1103;\&#1041;&#1077;&#1088;&#1091;\&#1054;&#1090;&#1088;&#1099;&#1074;&#1086;&#1082;%20&#1080;&#1079;%20&#1092;&#1080;&#1083;&#1100;&#1084;&#1072;%20&#171;&#1044;&#1088;&#1091;&#1075;&#1072;&#1103;%20&#1089;&#1090;&#1088;&#1072;&#1085;&#1072;.%20&#1056;&#1077;&#1089;&#1087;&#1091;&#1073;&#1083;&#1080;&#1082;&#1072;%20&#1050;&#1086;&#1088;&#1077;&#1103;.%20&#1044;&#1074;&#1077;%20&#1089;&#1090;&#1086;&#1088;&#1086;&#1085;&#1099;%20&#1086;&#1076;&#1085;&#1086;&#1081;%20&#1089;&#1090;&#1088;&#1072;&#1085;&#1099;&#187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1248" y="218209"/>
            <a:ext cx="6181898" cy="48941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Онлайн выставка-				путешествие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 перекрестке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культур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культурных обменов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России 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Южной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Кореи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93182" y="5349875"/>
            <a:ext cx="4139981" cy="12753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Балаковский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филиал 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ГУК СОСБС</a:t>
            </a:r>
          </a:p>
          <a:p>
            <a:pPr algn="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3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21976" y="322731"/>
            <a:ext cx="10367683" cy="123712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Южная Корея одна из самых интереснейших стран с богатой историей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необычной культурой. Как и у любой другой страны, у нее много своих особенностей, а некоторые факты заслуживают отдельного внимания. 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5" descr="http://tn.new.fishki.net/26/upload/post/201401/29/1240790/d731828169fe0a2de9ab64df37b7c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26" y="2230582"/>
            <a:ext cx="6494341" cy="4339749"/>
          </a:xfrm>
          <a:prstGeom prst="rect">
            <a:avLst/>
          </a:prstGeom>
          <a:noFill/>
        </p:spPr>
      </p:pic>
      <p:pic>
        <p:nvPicPr>
          <p:cNvPr id="14338" name="Picture 2" descr="https://worldexpo.pro/uploads/images/ae14e7314e1fda66af4b682f3bc56dd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7647" y="2230582"/>
            <a:ext cx="4572000" cy="4274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1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089426" y="1627094"/>
            <a:ext cx="5906573" cy="50292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Южная Корея –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высокоразвитая индустриально-аграрная страна, которая занимает 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 из лидирующих мест в мире. Экономика Южной Кореи в настоящее время занимает 11-е место по величине в мире и 4-е место в Азии.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протяжение последних десятилетий промышленность  Кореи развивалась стремительными темпами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показывала хорошую динамику роста. Удивительно, как эта страна восстала из войны и нищеты и стала одной из крупнейших экономик мира.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s://sun9-52.userapi.com/c855024/v855024653/df77c/x2vEODL-2v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371739"/>
            <a:ext cx="5540189" cy="479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7191" y="349624"/>
            <a:ext cx="11553115" cy="221876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Южная Корея - это страна с богатой историей. И именно с историей страны связаны большинство интересных мест всемирного наследия. В Южной Корее насчитывается в общей сложности 12 объектов Всемирного наследия ЮНЕСКО. Самые известные объекты наследия включают в себя Дворцовый комплекс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Чхандоккун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Вулканический остров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Чеджу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 Лавовая трубка, исторические деревни Кореи: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Хахо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Янгдонг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также исторические районы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Кенджу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Южная Корея\yuzhnaya-korea.jpg"/>
          <p:cNvPicPr>
            <a:picLocks noChangeAspect="1" noChangeArrowheads="1"/>
          </p:cNvPicPr>
          <p:nvPr/>
        </p:nvPicPr>
        <p:blipFill rotWithShape="1">
          <a:blip r:embed="rId3" cstate="print"/>
          <a:srcRect l="13004"/>
          <a:stretch/>
        </p:blipFill>
        <p:spPr bwMode="auto">
          <a:xfrm flipH="1">
            <a:off x="640743" y="2918013"/>
            <a:ext cx="4906179" cy="3524731"/>
          </a:xfrm>
          <a:prstGeom prst="rect">
            <a:avLst/>
          </a:prstGeom>
          <a:noFill/>
        </p:spPr>
      </p:pic>
      <p:pic>
        <p:nvPicPr>
          <p:cNvPr id="6" name="Picture 2" descr="Храм Попчу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1" y="2945873"/>
            <a:ext cx="5287096" cy="35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7191" y="349624"/>
            <a:ext cx="11316773" cy="221346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Главнейшая корейская традиция - вежливость. Там говорят «спасибо»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«здравствуйте» всем - продавцу, курьеру, дворнику, уборщице и так далее.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Очень уважительно корейцы относятся к старшим, даже если разница в 1 год.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Потому при первой встрече они сразу выясняют, сколько вам лет и женаты/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замужем ли вы. Семейное положение для корейца также признак взрослости: неженатый мужчина до глубокой старости будет считаться юнцом и … немного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«не в себе».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https://xn----8sbiecm6bhdx8i.xn--p1ai/sites/default/files/resize/images/okruzhayushhij_mir/South_Korea_narod_4-500x33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10" y="2783540"/>
            <a:ext cx="5831755" cy="363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123330" y="295835"/>
            <a:ext cx="6831106" cy="6400800"/>
          </a:xfrm>
          <a:prstGeom prst="roundRect">
            <a:avLst>
              <a:gd name="adj" fmla="val 1162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Более 80 % горожан Южной Кореи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живут в комфортабельных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многоэтажках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20-30 этажей. Под домом - бесплатная автостоянка, около - игровые и спортивные площадки, на которых самые частые игры – </a:t>
            </a:r>
          </a:p>
          <a:p>
            <a:pPr fontAlgn="base"/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чокку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(корейский футбол) и бадминтон.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каждом микрорайоне - теннисный корт,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часто - бассейн. Внутри домов всегда работающие лифты, в которых под панелью установлена небольшая скамеечка: для детей. Дети даже в крупных городах часто гуляют одни, потому что уровень опасности в стране чрезвычайно низкий: примерно так было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лучшие годы СССР. Везде и в большом количестве видеокамеры, их так много,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можно спокойно оставлять сумки,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тренажёры и что угодно во дворе дома,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подъезде: вряд ли кто-то покусится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чужую собственность. И причина тому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только камеры, а традиции и воспитание.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6" descr="https://pragmatika.media/wp-content/uploads/2019/08/RiversMayPM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09" y="424459"/>
            <a:ext cx="4522044" cy="603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3034" y="295835"/>
            <a:ext cx="11201401" cy="2380130"/>
          </a:xfrm>
          <a:prstGeom prst="roundRect">
            <a:avLst>
              <a:gd name="adj" fmla="val 1162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Издавна, со времён правления династии Корё, в Корее  большое значение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имел танец. Существует огромное множество традиционных танцев, таких как,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танец с мечами, танец с веерами, танец монаха, шута, крестьянина и другие.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Они исполнялись как при дворе императора, так и в деревнях сельские жители устраивали представления. Сейчас танец не является такой важной частью жизни современной Кореи, но существует множество школ, во многих университетах Кореи народный танец преподается как академический предмет.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4J5anulNb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35" y="2931459"/>
            <a:ext cx="3980330" cy="248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2" name="Picture 2" descr="http://koryo-saram.ru/wp-content/uploads/2014/02/j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82" y="3401685"/>
            <a:ext cx="2427757" cy="3052904"/>
          </a:xfrm>
          <a:prstGeom prst="rect">
            <a:avLst/>
          </a:prstGeom>
          <a:noFill/>
        </p:spPr>
      </p:pic>
      <p:pic>
        <p:nvPicPr>
          <p:cNvPr id="40964" name="Picture 4" descr="http://koryo-saram.ru/wp-content/uploads/2014/06/CHleny-Natsionalnogo-tsentra-traditsionnyh-ispolnitelskih-iskusstv-v-Respublike-Koreya-ispolnyayut-traditsionnyj-korejskij-tanets-vo-vremya-shou-pod-nazvaniem-Dinamichnaya-Koreya-v-kulturnom-tsentre-Al-Husejn-v-Amm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0965" y="4195886"/>
            <a:ext cx="3388659" cy="2259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49624" y="3845859"/>
            <a:ext cx="11564469" cy="2729753"/>
          </a:xfrm>
          <a:prstGeom prst="roundRect">
            <a:avLst>
              <a:gd name="adj" fmla="val 1162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Живопись является неотъемлемой частью культуры Кореи. В ней присутствует влияние культуры, но сама по себе она специфична и самобытна. Особый интерес представляет становая живопись, сформировавшаяся во времена правления династии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Чосон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Рисовали на шёлке, бумаге, специальных тканях тушью или растительными, минеральными красками. Если художественная живопись отражала необычное видение мира глазами художника, то народная живопись показывала быт и проблемы повседневной жизни. Можно сказать, что живопись существовала и развивалась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двух направлениях, и оставила за собой бессмертные творения.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9946" name="Picture 10" descr="https://upload.wikimedia.org/wikipedia/commons/thumb/f/fb/Danwon-Mudong.jpg/220px-Danwon-Mud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762" y="271181"/>
            <a:ext cx="2345577" cy="2761384"/>
          </a:xfrm>
          <a:prstGeom prst="rect">
            <a:avLst/>
          </a:prstGeom>
          <a:noFill/>
        </p:spPr>
      </p:pic>
      <p:pic>
        <p:nvPicPr>
          <p:cNvPr id="13" name="Picture 6" descr="http://img-fotki.yandex.ru/get/9667/86441892.777/0_dd187_bcd15b9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864" y="632012"/>
            <a:ext cx="3944417" cy="2904566"/>
          </a:xfrm>
          <a:prstGeom prst="rect">
            <a:avLst/>
          </a:prstGeom>
          <a:noFill/>
        </p:spPr>
      </p:pic>
      <p:pic>
        <p:nvPicPr>
          <p:cNvPr id="14" name="Picture 8" descr="http://img1.liveinternet.ru/images/attach/c/4/79/260/79260211_aae000000f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13" y="995083"/>
            <a:ext cx="3282072" cy="2394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91670" y="201706"/>
            <a:ext cx="11026589" cy="2729753"/>
          </a:xfrm>
          <a:prstGeom prst="roundRect">
            <a:avLst>
              <a:gd name="adj" fmla="val 1162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Мало кто знает, но традиционный корейский сад существует более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двух тысяч лет. Он похож на пейзажный парк, человек мало принимает участия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его формировании. Все сады включают в себя такие элементы, как ручьи, круглые водоемы, форменные деревья, водопады, сад камней, холмы, напоминающие горы. Гармония здесь доминирует не зависимо от определенной детали. Гармонию создает все многообразие форм и размеров, присутствующих здесь. Традиционные корейские сады разбиты во Франции (Нанта), Мехико (зоопарк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Чапультепек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в Турции (Анкара), Германии (Берлин) и так далее.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 descr="http://s1.1zoom.me/big3/991/345674-s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28" y="4051067"/>
            <a:ext cx="3896407" cy="2537992"/>
          </a:xfrm>
          <a:prstGeom prst="rect">
            <a:avLst/>
          </a:prstGeom>
          <a:noFill/>
        </p:spPr>
      </p:pic>
      <p:pic>
        <p:nvPicPr>
          <p:cNvPr id="41988" name="Picture 4" descr="http://n4a.ru/wp-content/uploads/2017/02/jBMBN4Bc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6506" y="3216041"/>
            <a:ext cx="3313392" cy="2205271"/>
          </a:xfrm>
          <a:prstGeom prst="rect">
            <a:avLst/>
          </a:prstGeom>
          <a:noFill/>
        </p:spPr>
      </p:pic>
      <p:pic>
        <p:nvPicPr>
          <p:cNvPr id="15" name="Рисунок 14" descr="6MERVhMzpU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735" y="4061012"/>
            <a:ext cx="4181145" cy="252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2456" y="5366803"/>
            <a:ext cx="11391750" cy="91501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Япония славится своим сезоном цветения вишни. И это покажется удивительным, но... и в Южной Корее также можно наблюдать за цветением сакуры!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vemigracii.ru/wp-content/uploads/2019/03/viza-v-yuzhnuyu-koreyu-4-1000x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557" y="540328"/>
            <a:ext cx="5400098" cy="3601865"/>
          </a:xfrm>
          <a:prstGeom prst="rect">
            <a:avLst/>
          </a:prstGeom>
          <a:noFill/>
        </p:spPr>
      </p:pic>
      <p:pic>
        <p:nvPicPr>
          <p:cNvPr id="7172" name="Picture 4" descr="http://i.ytimg.com/vi/Gkh9gOmhY-c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64" y="1870364"/>
            <a:ext cx="5357863" cy="301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0638" y="375906"/>
            <a:ext cx="11458986" cy="17352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Одна вещь, которая сразу бросается в глаза в городах Кореи, - 99,9% людей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будут переходить дорогу на красный цвет. И неважно даже, что в течении 5 минут не будет видно ни одной машины! Люди обычно стоят на светофоре и начинают переходить только тогда, когда светофор становится зеленым.</a:t>
            </a:r>
          </a:p>
          <a:p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https://avatars.mds.yandex.net/get-zen_doc/244664/pub_5d7157ab1d656a00aec12bad_5d7163255ba2b500ad121b18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57" y="2353235"/>
            <a:ext cx="7624484" cy="424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620871" y="1532966"/>
            <a:ext cx="6360458" cy="504264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объявлен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Годом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культурных обменов России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Южной Кореи,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его проведение приурочено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30-летию установления дипломатических отношений между двумя странами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Он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призван придать дополнительный импульс развитию культуры двух стран.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10454" r="8747" b="6970"/>
          <a:stretch/>
        </p:blipFill>
        <p:spPr>
          <a:xfrm>
            <a:off x="529936" y="329987"/>
            <a:ext cx="4748646" cy="36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60980" y="5620871"/>
            <a:ext cx="11512774" cy="99508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Корейцы считают, что группа крови связана с чертами личности. По группе крови также выбирают и пару.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https://avatars.mds.yandex.net/get-zen_doc/30884/pub_5d7157ab1d656a00aec12bad_5d71684abd45c000ae2bc867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939" y="1223683"/>
            <a:ext cx="3369951" cy="390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i0.wp.com/bbcream.ru/image/data/news/girl_boy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916" y="678786"/>
            <a:ext cx="5748450" cy="3685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6197" y="586170"/>
            <a:ext cx="11136257" cy="115705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В Южной Корее особенная система исчисления возраста. Считается,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когда ребенок рождается, ему уже 1 год. Однако, в последнее время,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Корее настроены на переход в привычную [международную] систему возрастов. </a:t>
            </a:r>
          </a:p>
          <a:p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https://avatars.mds.yandex.net/get-zen_doc/965902/pub_5d7157ab1d656a00aec12bad_5d7167cb9515ee00add86ba1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9"/>
          <a:stretch>
            <a:fillRect/>
          </a:stretch>
        </p:blipFill>
        <p:spPr bwMode="auto">
          <a:xfrm flipH="1">
            <a:off x="588816" y="3186545"/>
            <a:ext cx="4440383" cy="315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ofigenno.com/storage/2020/y/yaponskie-supermamy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014" y="2452254"/>
            <a:ext cx="5575922" cy="302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2388" y="201706"/>
            <a:ext cx="11618259" cy="644114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</a:t>
            </a:r>
          </a:p>
          <a:p>
            <a:pPr algn="ctr"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Среди интересных фактов об Южной Корее: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Жители Южной Кореи имеют самый высокий уровень умственных способностей среди населения всех стран мира.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Южная Корея занимает первое место по строительству морских лайнеров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 пятом месте по производству автомобилей.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В Кореи нет красных чернил – считается, если написать имя человека чернилами красного цвета, то его неминуемо ждет несчастье или смерть.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90% населения с самого рождения имеет проблемы со зрением. Поэтому жители Южной Кореи почти все носят очки.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В Южной Корее популярным видом спортивного развлечения является бой быков. Особенность заключается в том, что быки сражаются не с людьми, а между собой.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Существует особая культура рукопожатия: здороваться одной рукой можно 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только с ровесниками, а для приветствия со старшими или с уважаемыми людьми необходимо использовать две руки.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/>
              <a:t> </a:t>
            </a:r>
          </a:p>
          <a:p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7890" name="Picture 2" descr="https://i2.wp.com/facty.by/images/zemlja/strany/207-fakty-o-koree/207-fakty-o-kore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20" y="324139"/>
            <a:ext cx="3695989" cy="2689196"/>
          </a:xfrm>
          <a:prstGeom prst="rect">
            <a:avLst/>
          </a:prstGeom>
          <a:noFill/>
        </p:spPr>
      </p:pic>
      <p:pic>
        <p:nvPicPr>
          <p:cNvPr id="37892" name="Picture 4" descr="http://for-traveling.ru/wp-content/uploads/2017/11/13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388" y="4176564"/>
            <a:ext cx="3712322" cy="2328638"/>
          </a:xfrm>
          <a:prstGeom prst="rect">
            <a:avLst/>
          </a:prstGeom>
          <a:noFill/>
        </p:spPr>
      </p:pic>
      <p:pic>
        <p:nvPicPr>
          <p:cNvPr id="37896" name="Picture 8" descr="http://doodoo.ru/uploads/posts/2010-03/corrida-korea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517" y="3089455"/>
            <a:ext cx="4235823" cy="2687395"/>
          </a:xfrm>
          <a:prstGeom prst="rect">
            <a:avLst/>
          </a:prstGeom>
          <a:noFill/>
        </p:spPr>
      </p:pic>
      <p:pic>
        <p:nvPicPr>
          <p:cNvPr id="12" name="Picture 2" descr="http://etiketo.ru/wp-content/uploads/2018/02/rukopozhatie-v-koree-300x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3082" y="518322"/>
            <a:ext cx="4002860" cy="2241602"/>
          </a:xfrm>
          <a:prstGeom prst="rect">
            <a:avLst/>
          </a:prstGeom>
          <a:noFill/>
        </p:spPr>
      </p:pic>
      <p:pic>
        <p:nvPicPr>
          <p:cNvPr id="13" name="Picture 6" descr="https://autoreview.ru/images/gallery/%D0%9D%D0%BE%D0%B2%D0%BE%D1%81%D1%82%D0%B8/2019/December/02/digest-bmw-inext-teaser.jpg"/>
          <p:cNvPicPr>
            <a:picLocks noChangeAspect="1" noChangeArrowheads="1"/>
          </p:cNvPicPr>
          <p:nvPr/>
        </p:nvPicPr>
        <p:blipFill>
          <a:blip r:embed="rId7" cstate="print"/>
          <a:srcRect l="22478" t="17391"/>
          <a:stretch>
            <a:fillRect/>
          </a:stretch>
        </p:blipFill>
        <p:spPr bwMode="auto">
          <a:xfrm>
            <a:off x="353765" y="4625789"/>
            <a:ext cx="3196257" cy="1986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трывок из фильма Южная Корея - страна завтрашнего дн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6198" y="2608118"/>
            <a:ext cx="7055427" cy="232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870" name="AutoShape 6" descr="http://www.rate1.com.ua/uploads/RTEmagicC_fontan-01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6" name="Picture 22" descr="http://out-traveler.ru/wp-content/uploads/2013/10/Cheju-do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691" y="2604488"/>
            <a:ext cx="4208030" cy="2302040"/>
          </a:xfrm>
          <a:prstGeom prst="rect">
            <a:avLst/>
          </a:prstGeom>
          <a:noFill/>
        </p:spPr>
      </p:pic>
      <p:pic>
        <p:nvPicPr>
          <p:cNvPr id="23" name="Picture 8" descr="http://www.rate1.com.ua/uploads/RTEmagicC_fontan-01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5802" y="4038808"/>
            <a:ext cx="3772851" cy="2569810"/>
          </a:xfrm>
          <a:prstGeom prst="rect">
            <a:avLst/>
          </a:prstGeom>
          <a:noFill/>
        </p:spPr>
      </p:pic>
      <p:pic>
        <p:nvPicPr>
          <p:cNvPr id="24" name="Picture 10" descr="https://vkoree.net/img/noviygodvyuzhnoykoree_26716C7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18811" y="371506"/>
            <a:ext cx="3903807" cy="2559163"/>
          </a:xfrm>
          <a:prstGeom prst="rect">
            <a:avLst/>
          </a:prstGeom>
          <a:noFill/>
        </p:spPr>
      </p:pic>
      <p:pic>
        <p:nvPicPr>
          <p:cNvPr id="25" name="Picture 20" descr="http://i09.fotocdn.net/s106/38ccdaa1a4000c92/public_pin_m/2283533286.jpg"/>
          <p:cNvPicPr>
            <a:picLocks noChangeAspect="1" noChangeArrowheads="1"/>
          </p:cNvPicPr>
          <p:nvPr/>
        </p:nvPicPr>
        <p:blipFill>
          <a:blip r:embed="rId6" cstate="print"/>
          <a:srcRect r="7692" b="7636"/>
          <a:stretch>
            <a:fillRect/>
          </a:stretch>
        </p:blipFill>
        <p:spPr bwMode="auto">
          <a:xfrm>
            <a:off x="7532558" y="457200"/>
            <a:ext cx="4340788" cy="2895600"/>
          </a:xfrm>
          <a:prstGeom prst="rect">
            <a:avLst/>
          </a:prstGeom>
          <a:noFill/>
        </p:spPr>
      </p:pic>
      <p:pic>
        <p:nvPicPr>
          <p:cNvPr id="26" name="Picture 16" descr="https://puteshestvyi.ru/wp-content/uploads/2019/03/YUzhnaya-KOREYA5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8437" y="3794824"/>
            <a:ext cx="4322618" cy="2794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3413" y="444200"/>
            <a:ext cx="6239434" cy="484049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Двустороннее сотрудничество между учреждениями культуры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искусства будет осуществляться в сфере изобразительного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театрального искусства, музыки, балета, цирка, дизайна, архитектуры и кинематографа.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В сферу взаимодействия также включены вопросы, связанные с культурным наследием и культурным туризмом.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Южная Корея\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365" y="3233270"/>
            <a:ext cx="4760259" cy="3100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1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трывок из фильма Южная Корея. Интересные факты о Корее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8836" y="234286"/>
            <a:ext cx="10014717" cy="300645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Культурный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обмен между Россией и Южной Кореей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имеет  глубокие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исторические корни.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Со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времени подписания российско-корейского торгового договора,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1884 году началось проникновение русской литературной классики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музыкального искусства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территорию Кореи.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Некоторое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охлаждение культурных отношений наблюдалось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период после раздела Кореи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Северную и Южную.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Однако,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 установления дипотношений между современной Россией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Южной Кореей в 1991 году культурные связи пошли в рост.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https://culture.gov.ru/upload/iblock/049/0490c6a734e96993a36cc7133e98e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77" y="3571221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Южная Корея\11486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0" y="4268788"/>
            <a:ext cx="2095500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408747" y="1201679"/>
            <a:ext cx="5376500" cy="53160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республике ежегодно проходят гастроли балетных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танцевальных коллективов, русских театров. Российские коллективы участвуют в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Сеульском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международном фестивале исполнительского искусства. Переводятся на корейский язык книги русских классиков ХIХ века: Толстого, Достоевского, Тургенева, Пушкина, Чехова и других.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Однако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эксперты считают, что рамки сотрудничества России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Южной Кореи необходимо расширить. </a:t>
            </a:r>
          </a:p>
        </p:txBody>
      </p:sp>
      <p:pic>
        <p:nvPicPr>
          <p:cNvPr id="4100" name="Picture 4" descr="https://cs10.pikabu.ru/post_img/2019/01/05/4/1546666350134525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3" y="307043"/>
            <a:ext cx="5656545" cy="3175746"/>
          </a:xfrm>
          <a:prstGeom prst="rect">
            <a:avLst/>
          </a:prstGeom>
          <a:noFill/>
        </p:spPr>
      </p:pic>
      <p:pic>
        <p:nvPicPr>
          <p:cNvPr id="2050" name="Picture 2" descr="C:\Users\user\Desktop\Южная Корея\depositphotos_39863483-stock-photo-two-butterflies-with-russia-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666" y="4094559"/>
            <a:ext cx="2810933" cy="1965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трывок из фильма «Другая страна. Республика Корея. Две стороны одной страны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0051" y="359527"/>
            <a:ext cx="5293509" cy="51268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Россия является ключевой страной в реализуемой нами «северной политике». РФ оказывает большое культурное влияние на соседние страны и является государством с огромным культурным наследием. В целях развития обменов в самых разных сферах, включая культуру, кино, музыку, мы приняли решение провозгласить 2020 и 2021 «годами взаимных культурных обменов между РК и РФ».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8875" y="2366682"/>
            <a:ext cx="5193064" cy="431650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 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Надеемся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что это позволит укрепить дружественные отношения и расширить двусторонний культурный багаж», - говорится в заявлении южнокорейского ведомства. Министр культуры Республики Корея Пак Ян У также выразил надежду, что два года обменов позволят корейцам и россиянам еще лучше узнать культурное наследие друг друга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Южная Корея\depositphotos_215592510-stock-illustration-crossed-flags-south-korea-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6" y="665162"/>
            <a:ext cx="2346325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095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06568" y="618144"/>
            <a:ext cx="6415283" cy="4865765"/>
          </a:xfrm>
          <a:prstGeom prst="roundRect">
            <a:avLst>
              <a:gd name="adj" fmla="val 15824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Корейская государственность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ведёт свою историю от IV-III веков до н. э. 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 1446 году по приказу императора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Седжона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создан алфавит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Хангыль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 1997 году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корейский алфавит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хангыль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был внесен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 список шедевров мирового наследия.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	Это единственный в мире алфавит,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про который достоверно известно кто,  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когда и с какой целью его создал.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Ученые считают его самым «научным»,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а идею начертания букв, повторяющего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форму губ и языка при произношении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просто блестящей.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начале XIII века в Корё был разработан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подвижный шрифт из металла для печати книг,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за 200 лет до Иоганна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Гутенберга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в Европе.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dirty="0" smtClean="0"/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ownload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525" y="3080079"/>
            <a:ext cx="4354606" cy="3331274"/>
          </a:xfrm>
          <a:prstGeom prst="rect">
            <a:avLst/>
          </a:prstGeom>
          <a:noFill/>
        </p:spPr>
      </p:pic>
      <p:pic>
        <p:nvPicPr>
          <p:cNvPr id="4098" name="Picture 2" descr="C:\Users\user\Desktop\Южная Корея\wp4081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441" y="609600"/>
            <a:ext cx="2944925" cy="1964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1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</Words>
  <Application>Microsoft Office PowerPoint</Application>
  <PresentationFormat>Широкоэкранный</PresentationFormat>
  <Paragraphs>127</Paragraphs>
  <Slides>25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Balakovo</dc:creator>
  <cp:lastModifiedBy>Balakovo</cp:lastModifiedBy>
  <cp:revision>91</cp:revision>
  <dcterms:created xsi:type="dcterms:W3CDTF">2020-09-29T10:17:29Z</dcterms:created>
  <dcterms:modified xsi:type="dcterms:W3CDTF">2020-09-30T06:48:33Z</dcterms:modified>
</cp:coreProperties>
</file>